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6" r:id="rId4"/>
    <p:sldId id="259" r:id="rId5"/>
    <p:sldId id="267" r:id="rId6"/>
    <p:sldId id="264" r:id="rId7"/>
    <p:sldId id="260" r:id="rId8"/>
    <p:sldId id="261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0CFBF1-710B-4020-86AA-ECDB625A9E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FEBAD20-9E9D-451B-AD41-530779E36E73}">
      <dgm:prSet/>
      <dgm:spPr/>
      <dgm:t>
        <a:bodyPr/>
        <a:lstStyle/>
        <a:p>
          <a:pPr rtl="0"/>
          <a:r>
            <a:rPr lang="ru-RU" b="1" dirty="0" smtClean="0"/>
            <a:t>Договор о сетевом взаимодействии, содержит следующую информацию:</a:t>
          </a:r>
          <a:endParaRPr lang="ru-RU" dirty="0"/>
        </a:p>
      </dgm:t>
    </dgm:pt>
    <dgm:pt modelId="{6473B9A4-A663-4215-8D0C-89C807C605D0}" type="parTrans" cxnId="{0611C503-FA49-47C9-AC2B-64571AD3F7DA}">
      <dgm:prSet/>
      <dgm:spPr/>
      <dgm:t>
        <a:bodyPr/>
        <a:lstStyle/>
        <a:p>
          <a:endParaRPr lang="ru-RU"/>
        </a:p>
      </dgm:t>
    </dgm:pt>
    <dgm:pt modelId="{E23C2733-57C5-46CA-B309-8F7A278BC079}" type="sibTrans" cxnId="{0611C503-FA49-47C9-AC2B-64571AD3F7DA}">
      <dgm:prSet/>
      <dgm:spPr/>
      <dgm:t>
        <a:bodyPr/>
        <a:lstStyle/>
        <a:p>
          <a:endParaRPr lang="ru-RU"/>
        </a:p>
      </dgm:t>
    </dgm:pt>
    <dgm:pt modelId="{ACA70540-2706-42AC-AA2E-B0C1DD92C190}" type="pres">
      <dgm:prSet presAssocID="{620CFBF1-710B-4020-86AA-ECDB625A9E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59AA25-ACDF-4E59-8D66-FEDBA9822C6D}" type="pres">
      <dgm:prSet presAssocID="{2FEBAD20-9E9D-451B-AD41-530779E36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509B53-3301-4AA7-B6EB-863AA437891E}" type="presOf" srcId="{620CFBF1-710B-4020-86AA-ECDB625A9E78}" destId="{ACA70540-2706-42AC-AA2E-B0C1DD92C190}" srcOrd="0" destOrd="0" presId="urn:microsoft.com/office/officeart/2005/8/layout/vList2"/>
    <dgm:cxn modelId="{0611C503-FA49-47C9-AC2B-64571AD3F7DA}" srcId="{620CFBF1-710B-4020-86AA-ECDB625A9E78}" destId="{2FEBAD20-9E9D-451B-AD41-530779E36E73}" srcOrd="0" destOrd="0" parTransId="{6473B9A4-A663-4215-8D0C-89C807C605D0}" sibTransId="{E23C2733-57C5-46CA-B309-8F7A278BC079}"/>
    <dgm:cxn modelId="{615B05E7-FE79-4204-A1C6-01F5483C071D}" type="presOf" srcId="{2FEBAD20-9E9D-451B-AD41-530779E36E73}" destId="{D759AA25-ACDF-4E59-8D66-FEDBA9822C6D}" srcOrd="0" destOrd="0" presId="urn:microsoft.com/office/officeart/2005/8/layout/vList2"/>
    <dgm:cxn modelId="{8FAA8660-58AB-4ED2-9A6F-C2BA956811CA}" type="presParOf" srcId="{ACA70540-2706-42AC-AA2E-B0C1DD92C190}" destId="{D759AA25-ACDF-4E59-8D66-FEDBA9822C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59AA25-ACDF-4E59-8D66-FEDBA9822C6D}">
      <dsp:nvSpPr>
        <dsp:cNvPr id="0" name=""/>
        <dsp:cNvSpPr/>
      </dsp:nvSpPr>
      <dsp:spPr>
        <a:xfrm>
          <a:off x="0" y="11654"/>
          <a:ext cx="8229600" cy="1119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/>
            <a:t>Договор о сетевом взаимодействии, содержит следующую информацию:</a:t>
          </a:r>
          <a:endParaRPr lang="ru-RU" sz="2900" kern="1200" dirty="0"/>
        </a:p>
      </dsp:txBody>
      <dsp:txXfrm>
        <a:off x="0" y="11654"/>
        <a:ext cx="8229600" cy="1119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F5C0C3D-C70B-4C7E-BBC1-4E2385A38BAC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1DBC97B-7992-4B9C-8D16-C93077E19B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2592288"/>
          </a:xfrm>
        </p:spPr>
        <p:txBody>
          <a:bodyPr>
            <a:noAutofit/>
          </a:bodyPr>
          <a:lstStyle/>
          <a:p>
            <a:r>
              <a:rPr lang="ru-RU" sz="3200" dirty="0" smtClean="0">
                <a:effectLst/>
              </a:rPr>
              <a:t>Расширение возможностей</a:t>
            </a:r>
            <a:br>
              <a:rPr lang="ru-RU" sz="3200" dirty="0" smtClean="0">
                <a:effectLst/>
              </a:rPr>
            </a:br>
            <a:r>
              <a:rPr lang="ru-RU" sz="3200" dirty="0" smtClean="0">
                <a:effectLst/>
              </a:rPr>
              <a:t>дополнительного образования через внедрение сетевого взаимодействия и дистанционных образовательных технологий</a:t>
            </a:r>
            <a:endParaRPr lang="ru-RU" sz="32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56992"/>
            <a:ext cx="8568952" cy="1752600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Ассоциация педагогов дополнительного образования Ульяновской области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xmlns="" val="27861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481329"/>
            <a:ext cx="8712968" cy="4467952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ru-RU" sz="2000" dirty="0" smtClean="0"/>
              <a:t>Регулярный </a:t>
            </a:r>
            <a:r>
              <a:rPr lang="ru-RU" sz="2000" b="1" dirty="0" smtClean="0"/>
              <a:t>мониторинг спроса</a:t>
            </a:r>
            <a:r>
              <a:rPr lang="ru-RU" sz="2000" dirty="0" smtClean="0"/>
              <a:t> на образовательные услуги со стороны потребителя</a:t>
            </a:r>
          </a:p>
          <a:p>
            <a:r>
              <a:rPr lang="ru-RU" sz="2000" dirty="0" smtClean="0"/>
              <a:t>Развитие </a:t>
            </a:r>
            <a:r>
              <a:rPr lang="ru-RU" sz="2000" b="1" dirty="0" smtClean="0"/>
              <a:t>мотивации</a:t>
            </a:r>
            <a:r>
              <a:rPr lang="ru-RU" sz="2000" dirty="0" smtClean="0"/>
              <a:t> детей и расширение </a:t>
            </a:r>
            <a:r>
              <a:rPr lang="ru-RU" sz="2000" b="1" dirty="0" smtClean="0"/>
              <a:t>возможностей выбора</a:t>
            </a:r>
          </a:p>
          <a:p>
            <a:r>
              <a:rPr lang="ru-RU" sz="2000" dirty="0" smtClean="0"/>
              <a:t>Формирование </a:t>
            </a:r>
            <a:r>
              <a:rPr lang="ru-RU" sz="2000" b="1" dirty="0" smtClean="0"/>
              <a:t>межведомственной системы</a:t>
            </a:r>
            <a:r>
              <a:rPr lang="ru-RU" sz="2000" dirty="0" smtClean="0"/>
              <a:t> управления сферой дополнительного образования</a:t>
            </a:r>
          </a:p>
          <a:p>
            <a:r>
              <a:rPr lang="ru-RU" sz="2000" dirty="0" smtClean="0"/>
              <a:t>Развитие эффективной </a:t>
            </a:r>
            <a:r>
              <a:rPr lang="ru-RU" sz="2000" b="1" dirty="0" smtClean="0"/>
              <a:t>конкурсной системы </a:t>
            </a:r>
            <a:r>
              <a:rPr lang="ru-RU" sz="2000" dirty="0" smtClean="0"/>
              <a:t>для детей и внедрение системы учёта их достижений</a:t>
            </a:r>
          </a:p>
          <a:p>
            <a:r>
              <a:rPr lang="ru-RU" sz="2000" dirty="0" smtClean="0"/>
              <a:t>Внедрение </a:t>
            </a:r>
            <a:r>
              <a:rPr lang="ru-RU" sz="2000" b="1" dirty="0" smtClean="0"/>
              <a:t>профессионального стандарта </a:t>
            </a:r>
            <a:r>
              <a:rPr lang="ru-RU" sz="2000" dirty="0" smtClean="0"/>
              <a:t>педагога дополнительного образования (личная заинтересованность в достижениях)</a:t>
            </a:r>
          </a:p>
          <a:p>
            <a:r>
              <a:rPr lang="ru-RU" sz="2000" dirty="0" smtClean="0"/>
              <a:t>Расширение </a:t>
            </a:r>
            <a:r>
              <a:rPr lang="ru-RU" sz="2000" b="1" dirty="0" smtClean="0"/>
              <a:t>ресурсов</a:t>
            </a:r>
            <a:r>
              <a:rPr lang="ru-RU" sz="2000" dirty="0" smtClean="0"/>
              <a:t> </a:t>
            </a:r>
            <a:r>
              <a:rPr lang="ru-RU" sz="2000" dirty="0"/>
              <a:t>образовательных </a:t>
            </a:r>
            <a:r>
              <a:rPr lang="ru-RU" sz="2000" b="1" dirty="0"/>
              <a:t>организаций</a:t>
            </a:r>
            <a:r>
              <a:rPr lang="ru-RU" sz="2000" dirty="0"/>
              <a:t> (финансовых, </a:t>
            </a:r>
            <a:r>
              <a:rPr lang="ru-RU" sz="2000" dirty="0" smtClean="0"/>
              <a:t>организационных, имущественных, кадровых, информационных…) за счет:</a:t>
            </a:r>
          </a:p>
          <a:p>
            <a:pPr>
              <a:buFontTx/>
              <a:buChar char="-"/>
            </a:pPr>
            <a:r>
              <a:rPr lang="ru-RU" sz="2000" dirty="0" smtClean="0"/>
              <a:t>развития собственной инфраструктуры и совершенствование материально-технической базы</a:t>
            </a:r>
          </a:p>
          <a:p>
            <a:pPr>
              <a:buFontTx/>
              <a:buChar char="-"/>
            </a:pPr>
            <a:r>
              <a:rPr lang="ru-RU" sz="2000" dirty="0" smtClean="0"/>
              <a:t>внедрения различных форм стратегии ПАРТНЁРСТВА: интеграции дополнительного и общего образования, </a:t>
            </a:r>
            <a:r>
              <a:rPr lang="ru-RU" sz="2000" b="1" dirty="0" smtClean="0"/>
              <a:t>сетевого взаимодействия.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noFill/>
          </a:ln>
          <a:effectLst/>
        </p:spPr>
        <p:txBody>
          <a:bodyPr>
            <a:normAutofit fontScale="90000"/>
          </a:bodyPr>
          <a:lstStyle/>
          <a:p>
            <a:r>
              <a:rPr lang="ru-RU" sz="3200" dirty="0" smtClean="0">
                <a:effectLst/>
              </a:rPr>
              <a:t>Механизмы повышения эффективности системы дополнительного образования: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4677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Первая модель «Вертикаль» – взаимодействие в рамках образовательного комплекса, созданного как единое юридическое лицо со структурными подразделениями (филиалами);</a:t>
            </a:r>
          </a:p>
          <a:p>
            <a:r>
              <a:rPr lang="ru-RU" sz="2000" dirty="0" smtClean="0"/>
              <a:t>Вторая модель «Горизонталь» </a:t>
            </a:r>
            <a:r>
              <a:rPr lang="ru-RU" sz="2000" dirty="0"/>
              <a:t>- система сетевого взаимодействия </a:t>
            </a:r>
            <a:r>
              <a:rPr lang="ru-RU" sz="2000" dirty="0" smtClean="0"/>
              <a:t>образовательных учреждений в пределах одного муниципального образования (муниципальная сеть);</a:t>
            </a:r>
          </a:p>
          <a:p>
            <a:r>
              <a:rPr lang="ru-RU" sz="2000" dirty="0" smtClean="0"/>
              <a:t>Третья модель «Синтез» – объединение учреждений образования с учреждениями другого уровня образования и ведомственной принадлежности – дошкольного, профессионального образования, науки, культуры, спорта, здравоохранения, социального обеспечения.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prstClr val="black"/>
                </a:solidFill>
                <a:effectLst/>
              </a:rPr>
              <a:t>Варианты расширения возможностей</a:t>
            </a:r>
            <a:br>
              <a:rPr lang="ru-RU" sz="2800" dirty="0">
                <a:solidFill>
                  <a:prstClr val="black"/>
                </a:solidFill>
                <a:effectLst/>
              </a:rPr>
            </a:br>
            <a:r>
              <a:rPr lang="ru-RU" sz="2800" dirty="0">
                <a:solidFill>
                  <a:prstClr val="black"/>
                </a:solidFill>
                <a:effectLst/>
              </a:rPr>
              <a:t>дополнительного образования </a:t>
            </a:r>
            <a:br>
              <a:rPr lang="ru-RU" sz="2800" dirty="0">
                <a:solidFill>
                  <a:prstClr val="black"/>
                </a:solidFill>
                <a:effectLst/>
              </a:rPr>
            </a:br>
            <a:r>
              <a:rPr lang="ru-RU" sz="2800" dirty="0">
                <a:solidFill>
                  <a:prstClr val="black"/>
                </a:solidFill>
                <a:effectLst/>
              </a:rPr>
              <a:t>через реализацию стратегии партнерства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1511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0648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Статья 13. </a:t>
            </a:r>
            <a:r>
              <a:rPr lang="ru-RU" dirty="0" smtClean="0"/>
              <a:t>Общие </a:t>
            </a:r>
            <a:r>
              <a:rPr lang="ru-RU" dirty="0"/>
              <a:t>требованиях к реализации образовательных </a:t>
            </a:r>
            <a:r>
              <a:rPr lang="ru-RU" dirty="0" smtClean="0"/>
              <a:t>программ</a:t>
            </a:r>
          </a:p>
          <a:p>
            <a:pPr marL="109728" indent="0">
              <a:buNone/>
            </a:pPr>
            <a:r>
              <a:rPr lang="ru-RU" sz="2000" dirty="0"/>
              <a:t>«Образовательные программы реализуются организацией, осуществляющей образовательную деятельность, как </a:t>
            </a:r>
            <a:r>
              <a:rPr lang="ru-RU" sz="2000" b="1" dirty="0"/>
              <a:t>самостоятельно</a:t>
            </a:r>
            <a:r>
              <a:rPr lang="ru-RU" sz="2000" dirty="0"/>
              <a:t>, так и посредством </a:t>
            </a:r>
            <a:r>
              <a:rPr lang="ru-RU" sz="2000" b="1" dirty="0"/>
              <a:t>сетевых форм </a:t>
            </a:r>
            <a:r>
              <a:rPr lang="ru-RU" sz="2000" dirty="0"/>
              <a:t>их </a:t>
            </a:r>
            <a:r>
              <a:rPr lang="ru-RU" sz="2000" dirty="0" smtClean="0"/>
              <a:t>реализации»</a:t>
            </a:r>
            <a:endParaRPr lang="ru-RU" sz="2000" dirty="0"/>
          </a:p>
          <a:p>
            <a:r>
              <a:rPr lang="ru-RU" dirty="0" smtClean="0"/>
              <a:t>Статья </a:t>
            </a:r>
            <a:r>
              <a:rPr lang="ru-RU" dirty="0"/>
              <a:t>15. Сетевая форма реализации образовательных </a:t>
            </a:r>
            <a:r>
              <a:rPr lang="ru-RU" dirty="0" smtClean="0"/>
              <a:t>программ</a:t>
            </a:r>
          </a:p>
          <a:p>
            <a:pPr marL="109728" indent="0" algn="just">
              <a:buNone/>
            </a:pPr>
            <a:r>
              <a:rPr lang="ru-RU" sz="2000" dirty="0" smtClean="0"/>
              <a:t>«Сетевая </a:t>
            </a:r>
            <a:r>
              <a:rPr lang="ru-RU" sz="2000" dirty="0"/>
              <a:t>форма реализации образовательных программ (далее - сетевая форма) обеспечивает возможность освоения обучающимся образовательной программы с использованием ресурсов нескольких организаций, осуществляющих образовательную деятельность, </a:t>
            </a:r>
            <a:r>
              <a:rPr lang="ru-RU" sz="2000" dirty="0" smtClean="0"/>
              <a:t>либо </a:t>
            </a:r>
            <a:r>
              <a:rPr lang="ru-RU" sz="2000" dirty="0"/>
              <a:t>иных </a:t>
            </a:r>
            <a:r>
              <a:rPr lang="ru-RU" sz="2000" dirty="0" smtClean="0"/>
              <a:t>организаций…»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Autofit/>
          </a:bodyPr>
          <a:lstStyle/>
          <a:p>
            <a:r>
              <a:rPr lang="ru-RU" sz="2800" dirty="0">
                <a:effectLst/>
              </a:rPr>
              <a:t>Федеральный закон от 29.12.2012 N </a:t>
            </a:r>
            <a:r>
              <a:rPr lang="ru-RU" sz="2800" dirty="0" smtClean="0">
                <a:effectLst/>
              </a:rPr>
              <a:t>273-ФЗ </a:t>
            </a:r>
            <a:r>
              <a:rPr lang="ru-RU" sz="2800" dirty="0">
                <a:effectLst/>
              </a:rPr>
              <a:t>(ред. от 29.07.2017</a:t>
            </a:r>
            <a:r>
              <a:rPr lang="ru-RU" sz="2800" dirty="0" smtClean="0">
                <a:effectLst/>
              </a:rPr>
              <a:t>)</a:t>
            </a:r>
            <a:br>
              <a:rPr lang="ru-RU" sz="2800" dirty="0" smtClean="0">
                <a:effectLst/>
              </a:rPr>
            </a:br>
            <a:r>
              <a:rPr lang="ru-RU" sz="2800" dirty="0" smtClean="0">
                <a:effectLst/>
              </a:rPr>
              <a:t>"</a:t>
            </a:r>
            <a:r>
              <a:rPr lang="ru-RU" sz="2800" dirty="0">
                <a:effectLst/>
              </a:rPr>
              <a:t>Об образовании в Российской Федерации</a:t>
            </a:r>
            <a:r>
              <a:rPr lang="ru-RU" sz="2800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xmlns="" val="77765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76064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Письмо&gt; </a:t>
            </a:r>
            <a:r>
              <a:rPr lang="ru-RU" dirty="0" err="1"/>
              <a:t>Минобрнауки</a:t>
            </a:r>
            <a:r>
              <a:rPr lang="ru-RU" dirty="0"/>
              <a:t> России от 28.08.2015 №</a:t>
            </a:r>
            <a:r>
              <a:rPr lang="ru-RU" dirty="0" smtClean="0"/>
              <a:t>АК-2563/05 Методические </a:t>
            </a:r>
            <a:r>
              <a:rPr lang="ru-RU" dirty="0"/>
              <a:t>рекомендации по организации образовательной деятельности с использованием сетевых форм реализации образовательных </a:t>
            </a:r>
            <a:r>
              <a:rPr lang="ru-RU" dirty="0" smtClean="0"/>
              <a:t>программ</a:t>
            </a:r>
          </a:p>
          <a:p>
            <a:r>
              <a:rPr lang="ru-RU" dirty="0"/>
              <a:t>Письмо&gt; </a:t>
            </a:r>
            <a:r>
              <a:rPr lang="ru-RU" dirty="0" err="1"/>
              <a:t>Минобрнауки</a:t>
            </a:r>
            <a:r>
              <a:rPr lang="ru-RU" dirty="0"/>
              <a:t> России от 07.12.2015 №09-3482 «Методические рекомендации по организации сетевого взаимодействия общеобразовательных организаций, организаций дополнительного образования, профессиональных образовательных организаций, промышленных предприятий и бизнес-структур в сфере научно-технического творчества, в том числе робототехники».</a:t>
            </a:r>
          </a:p>
        </p:txBody>
      </p:sp>
    </p:spTree>
    <p:extLst>
      <p:ext uri="{BB962C8B-B14F-4D97-AF65-F5344CB8AC3E}">
        <p14:creationId xmlns:p14="http://schemas.microsoft.com/office/powerpoint/2010/main" xmlns="" val="797329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sz="1600" dirty="0" smtClean="0"/>
              <a:t>                                                                              </a:t>
            </a:r>
          </a:p>
          <a:p>
            <a:pPr marL="109728" indent="0">
              <a:buNone/>
            </a:pPr>
            <a:r>
              <a:rPr lang="ru-RU" sz="1600" dirty="0"/>
              <a:t>	</a:t>
            </a:r>
            <a:r>
              <a:rPr lang="ru-RU" sz="1600" dirty="0" smtClean="0"/>
              <a:t>			         - </a:t>
            </a:r>
            <a:r>
              <a:rPr lang="ru-RU" sz="1800" dirty="0" smtClean="0"/>
              <a:t>определение </a:t>
            </a:r>
            <a:r>
              <a:rPr lang="ru-RU" sz="1800" dirty="0"/>
              <a:t>ресурсов и </a:t>
            </a:r>
            <a:r>
              <a:rPr lang="ru-RU" sz="1800" dirty="0" smtClean="0"/>
              <a:t>участников,</a:t>
            </a:r>
          </a:p>
          <a:p>
            <a:pPr marL="109728" indent="0">
              <a:buNone/>
            </a:pPr>
            <a:r>
              <a:rPr lang="ru-RU" sz="1800" dirty="0"/>
              <a:t>                                                          </a:t>
            </a:r>
            <a:r>
              <a:rPr lang="ru-RU" sz="1800" dirty="0" smtClean="0"/>
              <a:t>         - разработка </a:t>
            </a:r>
            <a:r>
              <a:rPr lang="ru-RU" sz="1800" dirty="0"/>
              <a:t>норм и </a:t>
            </a:r>
            <a:r>
              <a:rPr lang="ru-RU" sz="1800" dirty="0" smtClean="0"/>
              <a:t>правил сетевого				            взаимодействия,</a:t>
            </a:r>
          </a:p>
          <a:p>
            <a:pPr marL="109728" indent="0">
              <a:buNone/>
            </a:pPr>
            <a:r>
              <a:rPr lang="ru-RU" sz="1800" dirty="0"/>
              <a:t>				  </a:t>
            </a:r>
            <a:r>
              <a:rPr lang="ru-RU" sz="1800" dirty="0" smtClean="0"/>
              <a:t>      - создание нормативных документов,</a:t>
            </a:r>
          </a:p>
          <a:p>
            <a:pPr marL="109728" indent="0">
              <a:buNone/>
            </a:pPr>
            <a:r>
              <a:rPr lang="ru-RU" sz="1800" dirty="0"/>
              <a:t>	</a:t>
            </a:r>
            <a:r>
              <a:rPr lang="ru-RU" sz="1800" dirty="0" smtClean="0"/>
              <a:t>			        - заключение договора</a:t>
            </a:r>
          </a:p>
          <a:p>
            <a:pPr marL="109728" indent="0">
              <a:buNone/>
            </a:pPr>
            <a:endParaRPr lang="ru-RU" sz="1800" dirty="0"/>
          </a:p>
          <a:p>
            <a:pPr marL="109728" indent="0">
              <a:buNone/>
            </a:pPr>
            <a:r>
              <a:rPr lang="ru-RU" sz="1800" dirty="0" smtClean="0"/>
              <a:t>				    </a:t>
            </a:r>
          </a:p>
          <a:p>
            <a:pPr marL="109728" indent="0">
              <a:buNone/>
            </a:pPr>
            <a:r>
              <a:rPr lang="ru-RU" sz="1800" dirty="0"/>
              <a:t>				   </a:t>
            </a:r>
            <a:r>
              <a:rPr lang="ru-RU" sz="1800" dirty="0" smtClean="0"/>
              <a:t>     </a:t>
            </a:r>
            <a:r>
              <a:rPr lang="ru-RU" sz="1800" dirty="0"/>
              <a:t>- взаимодействие в </a:t>
            </a:r>
            <a:r>
              <a:rPr lang="ru-RU" sz="1800" dirty="0" smtClean="0"/>
              <a:t>реализации</a:t>
            </a:r>
          </a:p>
          <a:p>
            <a:pPr marL="109728" indent="0">
              <a:buNone/>
            </a:pPr>
            <a:r>
              <a:rPr lang="ru-RU" sz="1800" dirty="0"/>
              <a:t>	</a:t>
            </a:r>
            <a:r>
              <a:rPr lang="ru-RU" sz="1800" dirty="0" smtClean="0"/>
              <a:t>			          образовательной программы;</a:t>
            </a:r>
          </a:p>
          <a:p>
            <a:pPr marL="109728" indent="0">
              <a:buNone/>
            </a:pPr>
            <a:r>
              <a:rPr lang="ru-RU" sz="1800" dirty="0"/>
              <a:t>				    </a:t>
            </a:r>
            <a:r>
              <a:rPr lang="ru-RU" sz="1800" dirty="0" smtClean="0"/>
              <a:t>    </a:t>
            </a:r>
            <a:r>
              <a:rPr lang="ru-RU" sz="1800" dirty="0"/>
              <a:t>- организации массовых </a:t>
            </a:r>
            <a:r>
              <a:rPr lang="ru-RU" sz="1800" dirty="0" smtClean="0"/>
              <a:t>мероприятий				          (конкурсы, </a:t>
            </a:r>
            <a:r>
              <a:rPr lang="ru-RU" sz="1800" dirty="0"/>
              <a:t>семинары, форумы</a:t>
            </a:r>
            <a:r>
              <a:rPr lang="ru-RU" sz="1800" dirty="0" smtClean="0"/>
              <a:t>);</a:t>
            </a:r>
          </a:p>
          <a:p>
            <a:pPr marL="109728" indent="0">
              <a:buNone/>
            </a:pPr>
            <a:r>
              <a:rPr lang="ru-RU" sz="1800" dirty="0"/>
              <a:t>				    </a:t>
            </a:r>
            <a:r>
              <a:rPr lang="ru-RU" sz="1800" dirty="0" smtClean="0"/>
              <a:t>    </a:t>
            </a:r>
            <a:r>
              <a:rPr lang="ru-RU" sz="1800" dirty="0"/>
              <a:t>- привлечение детей к </a:t>
            </a:r>
            <a:r>
              <a:rPr lang="ru-RU" sz="1800" dirty="0" smtClean="0"/>
              <a:t>проектной 				           деятельности;</a:t>
            </a:r>
          </a:p>
          <a:p>
            <a:pPr marL="109728" indent="0">
              <a:buNone/>
            </a:pPr>
            <a:r>
              <a:rPr lang="ru-RU" sz="1800" dirty="0"/>
              <a:t>				    </a:t>
            </a:r>
            <a:r>
              <a:rPr lang="ru-RU" sz="1800" dirty="0" smtClean="0"/>
              <a:t>    </a:t>
            </a:r>
            <a:r>
              <a:rPr lang="ru-RU" sz="1800" dirty="0"/>
              <a:t>- информационное обеспечение</a:t>
            </a:r>
            <a:r>
              <a:rPr lang="ru-RU" sz="1800" dirty="0" smtClean="0"/>
              <a:t>,</a:t>
            </a:r>
          </a:p>
          <a:p>
            <a:pPr marL="109728" indent="0">
              <a:buNone/>
            </a:pPr>
            <a:r>
              <a:rPr lang="ru-RU" sz="1800" dirty="0"/>
              <a:t>				   </a:t>
            </a:r>
            <a:r>
              <a:rPr lang="ru-RU" sz="1800" dirty="0" smtClean="0"/>
              <a:t>     </a:t>
            </a:r>
            <a:r>
              <a:rPr lang="ru-RU" sz="1800" dirty="0"/>
              <a:t>- развитие сетевых </a:t>
            </a:r>
            <a:r>
              <a:rPr lang="ru-RU" sz="1800" dirty="0" smtClean="0"/>
              <a:t>образовательных</a:t>
            </a:r>
          </a:p>
          <a:p>
            <a:pPr marL="109728" indent="0">
              <a:buNone/>
            </a:pPr>
            <a:r>
              <a:rPr lang="ru-RU" sz="1800" dirty="0"/>
              <a:t>	</a:t>
            </a:r>
            <a:r>
              <a:rPr lang="ru-RU" sz="1800" dirty="0" smtClean="0"/>
              <a:t>			</a:t>
            </a:r>
            <a:r>
              <a:rPr lang="ru-RU" sz="1800" dirty="0"/>
              <a:t>     </a:t>
            </a:r>
            <a:r>
              <a:rPr lang="ru-RU" sz="1800" dirty="0" smtClean="0"/>
              <a:t>     </a:t>
            </a:r>
            <a:r>
              <a:rPr lang="ru-RU" sz="1800" dirty="0"/>
              <a:t>технологий (</a:t>
            </a:r>
            <a:r>
              <a:rPr lang="ru-RU" sz="1800" dirty="0" smtClean="0"/>
              <a:t>дистанционных					          образовательных программ)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effectLst/>
              </a:rPr>
              <a:t>Основные направления сетевого взаимодействия:</a:t>
            </a:r>
            <a:endParaRPr lang="ru-RU" sz="2800" dirty="0">
              <a:effectLst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556792"/>
            <a:ext cx="3227497" cy="16561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1.создание </a:t>
            </a:r>
            <a:r>
              <a:rPr lang="ru-RU" sz="2000" dirty="0"/>
              <a:t>условий, необходимых для эффективной реализации сетевого взаимодействия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3573016"/>
            <a:ext cx="3227497" cy="23762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2. модернизация </a:t>
            </a:r>
            <a:r>
              <a:rPr lang="ru-RU" sz="2000" dirty="0"/>
              <a:t>содержания образовательной программы, осуществляемой в рамках реализации сетевого взаимодействия 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923928" y="1844824"/>
            <a:ext cx="504056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923928" y="4005064"/>
            <a:ext cx="504056" cy="1440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9921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827584" y="1556792"/>
            <a:ext cx="7704856" cy="7920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556792"/>
            <a:ext cx="763284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в</a:t>
            </a:r>
            <a:r>
              <a:rPr lang="ru-RU" sz="2000" dirty="0" smtClean="0"/>
              <a:t>ид, уровень и (или) направленность образовательной программы (её части)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с</a:t>
            </a:r>
            <a:r>
              <a:rPr lang="ru-RU" sz="2000" dirty="0" smtClean="0"/>
              <a:t>татус обучающихся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п</a:t>
            </a:r>
            <a:r>
              <a:rPr lang="ru-RU" sz="2000" dirty="0" smtClean="0"/>
              <a:t>равила приёма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у</a:t>
            </a:r>
            <a:r>
              <a:rPr lang="ru-RU" sz="2000" dirty="0" smtClean="0"/>
              <a:t>словия, порядок осуществления образовательной деятельности, в том числе распределение обязанностей между участниками договора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характер и объём ресурсов, используемых каждой организацией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выдаваемый документ (об образовании либо квалификации)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с</a:t>
            </a:r>
            <a:r>
              <a:rPr lang="ru-RU" sz="2000" dirty="0" smtClean="0"/>
              <a:t>рок действия договора, порядок его изменения и прекращения</a:t>
            </a:r>
          </a:p>
          <a:p>
            <a:pPr marL="109728" indent="0">
              <a:lnSpc>
                <a:spcPct val="150000"/>
              </a:lnSpc>
              <a:buNone/>
            </a:pPr>
            <a:endParaRPr lang="ru-RU" sz="16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2576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39552" y="4077072"/>
            <a:ext cx="8064896" cy="720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2996952"/>
            <a:ext cx="7992888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556792"/>
            <a:ext cx="8064896" cy="12241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200" dirty="0" smtClean="0"/>
              <a:t>Внесение изменений в Устав образовательной организации с указанием сетевой формы реализации образовательных программ</a:t>
            </a:r>
          </a:p>
          <a:p>
            <a:pPr marL="109728" indent="0" algn="just">
              <a:buNone/>
            </a:pPr>
            <a:endParaRPr lang="ru-RU" sz="2200" dirty="0" smtClean="0"/>
          </a:p>
          <a:p>
            <a:pPr algn="just"/>
            <a:r>
              <a:rPr lang="ru-RU" sz="2200" dirty="0" smtClean="0"/>
              <a:t>Внесение сетевой формы организации образовательных программ в лицензию</a:t>
            </a:r>
          </a:p>
          <a:p>
            <a:pPr marL="109728" indent="0" algn="just">
              <a:buNone/>
            </a:pPr>
            <a:endParaRPr lang="ru-RU" sz="2200" dirty="0" smtClean="0"/>
          </a:p>
          <a:p>
            <a:pPr algn="just"/>
            <a:r>
              <a:rPr lang="ru-RU" sz="2200" dirty="0" smtClean="0"/>
              <a:t>Подписание договоров с участниками о сетевой </a:t>
            </a:r>
            <a:r>
              <a:rPr lang="ru-RU" sz="2200" dirty="0"/>
              <a:t>форме реализации образовательных </a:t>
            </a:r>
            <a:r>
              <a:rPr lang="ru-RU" sz="2200" dirty="0" smtClean="0"/>
              <a:t>программ</a:t>
            </a:r>
            <a:endParaRPr lang="ru-RU" sz="2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effectLst/>
              </a:rPr>
              <a:t>Необходимые действия при использовании сетевой формы реализации образовательных программ</a:t>
            </a:r>
            <a:endParaRPr lang="ru-RU" sz="2400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521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5536" y="332656"/>
            <a:ext cx="8352928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Autofit/>
          </a:bodyPr>
          <a:lstStyle/>
          <a:p>
            <a:r>
              <a:rPr lang="ru-RU" sz="1700" dirty="0" smtClean="0"/>
              <a:t>увеличение </a:t>
            </a:r>
            <a:r>
              <a:rPr lang="ru-RU" sz="1700" dirty="0"/>
              <a:t>охвата детей дополнительными образовательными программами;</a:t>
            </a:r>
          </a:p>
          <a:p>
            <a:r>
              <a:rPr lang="ru-RU" sz="1700" dirty="0" smtClean="0"/>
              <a:t>создание </a:t>
            </a:r>
            <a:r>
              <a:rPr lang="ru-RU" sz="1700" dirty="0"/>
              <a:t>условий и формирование компетенций для </a:t>
            </a:r>
            <a:r>
              <a:rPr lang="ru-RU" sz="1700" dirty="0" smtClean="0"/>
              <a:t>саморазвития, профессионального </a:t>
            </a:r>
            <a:r>
              <a:rPr lang="ru-RU" sz="1700" dirty="0"/>
              <a:t>самоопределения и продуктивного досуга;</a:t>
            </a:r>
          </a:p>
          <a:p>
            <a:r>
              <a:rPr lang="ru-RU" sz="1700" dirty="0" smtClean="0"/>
              <a:t>формирование </a:t>
            </a:r>
            <a:r>
              <a:rPr lang="ru-RU" sz="1700" dirty="0"/>
              <a:t>эффективных механизмов государственно-общественного и межведомственного управления дополнительным образованием детей;</a:t>
            </a:r>
          </a:p>
          <a:p>
            <a:r>
              <a:rPr lang="ru-RU" sz="1700" dirty="0" smtClean="0"/>
              <a:t>реализация </a:t>
            </a:r>
            <a:r>
              <a:rPr lang="ru-RU" sz="1700" dirty="0"/>
              <a:t>моделей адресной работы с детьми с ограниченными возможностями здоровья, детьми, находящимися в трудной жизненной ситуации, одаренными детьми;</a:t>
            </a:r>
          </a:p>
          <a:p>
            <a:r>
              <a:rPr lang="ru-RU" sz="1700" dirty="0" smtClean="0"/>
              <a:t>обеспечение </a:t>
            </a:r>
            <a:r>
              <a:rPr lang="ru-RU" sz="1700" dirty="0"/>
              <a:t>высокого качества и </a:t>
            </a:r>
            <a:r>
              <a:rPr lang="ru-RU" sz="1700" dirty="0" smtClean="0"/>
              <a:t>обновления </a:t>
            </a:r>
            <a:r>
              <a:rPr lang="ru-RU" sz="1700" dirty="0"/>
              <a:t>дополнительных общеобразовательных программ за счет создания конкурентной среды, привлечения квалифицированных кадров, сочетания инструментов государственного контроля, независимой оценки качества и саморегулирования;</a:t>
            </a:r>
          </a:p>
          <a:p>
            <a:r>
              <a:rPr lang="ru-RU" sz="1700" dirty="0" smtClean="0"/>
              <a:t>создание </a:t>
            </a:r>
            <a:r>
              <a:rPr lang="ru-RU" sz="1700" dirty="0"/>
              <a:t>комплексной инфраструктуры современного детства, удовлетворяющей общественные потребности в воспитании, образовании, физическом развитии и оздоровлении детей</a:t>
            </a:r>
            <a:r>
              <a:rPr lang="ru-RU" sz="1300" dirty="0" smtClean="0"/>
              <a:t>.</a:t>
            </a:r>
            <a:endParaRPr lang="ru-RU" sz="13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3789"/>
            <a:ext cx="8229600" cy="1066130"/>
          </a:xfrm>
        </p:spPr>
        <p:txBody>
          <a:bodyPr>
            <a:normAutofit/>
          </a:bodyPr>
          <a:lstStyle/>
          <a:p>
            <a:r>
              <a:rPr lang="ru-RU" sz="2800" b="0" dirty="0">
                <a:effectLst/>
              </a:rPr>
              <a:t>Ожидаемые результаты организации сетевого взаимодействия</a:t>
            </a:r>
          </a:p>
        </p:txBody>
      </p:sp>
    </p:spTree>
    <p:extLst>
      <p:ext uri="{BB962C8B-B14F-4D97-AF65-F5344CB8AC3E}">
        <p14:creationId xmlns:p14="http://schemas.microsoft.com/office/powerpoint/2010/main" xmlns="" val="38356262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1358</TotalTime>
  <Words>568</Words>
  <Application>Microsoft Office PowerPoint</Application>
  <PresentationFormat>Экран (4:3)</PresentationFormat>
  <Paragraphs>61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Расширение возможностей дополнительного образования через внедрение сетевого взаимодействия и дистанционных образовательных технологий</vt:lpstr>
      <vt:lpstr>Механизмы повышения эффективности системы дополнительного образования:</vt:lpstr>
      <vt:lpstr>Варианты расширения возможностей дополнительного образования  через реализацию стратегии партнерства</vt:lpstr>
      <vt:lpstr>Федеральный закон от 29.12.2012 N 273-ФЗ (ред. от 29.07.2017) "Об образовании в Российской Федерации"</vt:lpstr>
      <vt:lpstr>Слайд 5</vt:lpstr>
      <vt:lpstr>Основные направления сетевого взаимодействия:</vt:lpstr>
      <vt:lpstr>Слайд 7</vt:lpstr>
      <vt:lpstr>Необходимые действия при использовании сетевой формы реализации образовательных программ</vt:lpstr>
      <vt:lpstr>Ожидаемые результаты организации сетевого взаимодействия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Паркова</dc:creator>
  <cp:lastModifiedBy>Leonid</cp:lastModifiedBy>
  <cp:revision>53</cp:revision>
  <cp:lastPrinted>2017-10-11T11:23:58Z</cp:lastPrinted>
  <dcterms:created xsi:type="dcterms:W3CDTF">2017-10-02T10:47:05Z</dcterms:created>
  <dcterms:modified xsi:type="dcterms:W3CDTF">2017-10-13T12:42:28Z</dcterms:modified>
</cp:coreProperties>
</file>